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sldIdLst>
    <p:sldId id="256" r:id="rId5"/>
    <p:sldId id="260" r:id="rId6"/>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8" autoAdjust="0"/>
    <p:restoredTop sz="94660"/>
  </p:normalViewPr>
  <p:slideViewPr>
    <p:cSldViewPr snapToGrid="0">
      <p:cViewPr varScale="1">
        <p:scale>
          <a:sx n="86" d="100"/>
          <a:sy n="86" d="100"/>
        </p:scale>
        <p:origin x="286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3405288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264051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94847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399488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295970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63821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91131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375559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67972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3543704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0D7853-182A-4B2D-BB2F-2508F5D7CF73}" type="datetimeFigureOut">
              <a:rPr kumimoji="1" lang="ja-JP" altLang="en-US" smtClean="0"/>
              <a:t>2021/2/17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420283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50D7853-182A-4B2D-BB2F-2508F5D7CF73}" type="datetimeFigureOut">
              <a:rPr kumimoji="1" lang="ja-JP" altLang="en-US" smtClean="0"/>
              <a:t>2021/2/17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D80EBFB-2787-4001-9960-47C5714EC78F}" type="slidenum">
              <a:rPr kumimoji="1" lang="ja-JP" altLang="en-US" smtClean="0"/>
              <a:t>‹#›</a:t>
            </a:fld>
            <a:endParaRPr kumimoji="1" lang="ja-JP" altLang="en-US"/>
          </a:p>
        </p:txBody>
      </p:sp>
    </p:spTree>
    <p:extLst>
      <p:ext uri="{BB962C8B-B14F-4D97-AF65-F5344CB8AC3E}">
        <p14:creationId xmlns:p14="http://schemas.microsoft.com/office/powerpoint/2010/main" val="4004290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mipo.yomiuri.co.jp/present/detail/4051"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C455794-487A-4ED6-B53A-4ADD179F99FB}"/>
              </a:ext>
            </a:extLst>
          </p:cNvPr>
          <p:cNvSpPr txBox="1"/>
          <p:nvPr/>
        </p:nvSpPr>
        <p:spPr>
          <a:xfrm>
            <a:off x="-158044" y="0"/>
            <a:ext cx="7326488" cy="892552"/>
          </a:xfrm>
          <a:prstGeom prst="rect">
            <a:avLst/>
          </a:prstGeom>
          <a:noFill/>
        </p:spPr>
        <p:txBody>
          <a:bodyPr wrap="square">
            <a:spAutoFit/>
          </a:bodyPr>
          <a:lstStyle/>
          <a:p>
            <a:pPr algn="ctr"/>
            <a:r>
              <a:rPr lang="ja-JP" altLang="en-US" b="1" spc="-100" dirty="0">
                <a:effectLst>
                  <a:outerShdw blurRad="38100" dist="38100" dir="2700000" algn="tl">
                    <a:srgbClr val="000000">
                      <a:alpha val="43137"/>
                    </a:srgbClr>
                  </a:outerShdw>
                </a:effectLst>
                <a:latin typeface="+mn-ea"/>
              </a:rPr>
              <a:t>日本損害保険協会からのご案内</a:t>
            </a:r>
            <a:endParaRPr lang="en-US" altLang="ja-JP" b="1" spc="-100" dirty="0">
              <a:effectLst>
                <a:outerShdw blurRad="38100" dist="38100" dir="2700000" algn="tl">
                  <a:srgbClr val="000000">
                    <a:alpha val="43137"/>
                  </a:srgbClr>
                </a:outerShdw>
              </a:effectLst>
              <a:latin typeface="+mn-ea"/>
            </a:endParaRPr>
          </a:p>
          <a:p>
            <a:pPr algn="ctr"/>
            <a:r>
              <a:rPr lang="ja-JP" altLang="en-US" b="1" spc="-100" dirty="0">
                <a:effectLst>
                  <a:outerShdw blurRad="38100" dist="38100" dir="2700000" algn="tl">
                    <a:srgbClr val="000000">
                      <a:alpha val="43137"/>
                    </a:srgbClr>
                  </a:outerShdw>
                </a:effectLst>
                <a:latin typeface="+mn-ea"/>
              </a:rPr>
              <a:t>オンラインセミナー「巨大地震に備える～東日本大震災から</a:t>
            </a:r>
            <a:r>
              <a:rPr lang="en-US" altLang="ja-JP" b="1" spc="-100" dirty="0">
                <a:effectLst>
                  <a:outerShdw blurRad="38100" dist="38100" dir="2700000" algn="tl">
                    <a:srgbClr val="000000">
                      <a:alpha val="43137"/>
                    </a:srgbClr>
                  </a:outerShdw>
                </a:effectLst>
                <a:latin typeface="+mn-ea"/>
              </a:rPr>
              <a:t>10</a:t>
            </a:r>
            <a:r>
              <a:rPr lang="ja-JP" altLang="en-US" b="1" spc="-100" dirty="0">
                <a:effectLst>
                  <a:outerShdw blurRad="38100" dist="38100" dir="2700000" algn="tl">
                    <a:srgbClr val="000000">
                      <a:alpha val="43137"/>
                    </a:srgbClr>
                  </a:outerShdw>
                </a:effectLst>
                <a:latin typeface="+mn-ea"/>
              </a:rPr>
              <a:t>年～」</a:t>
            </a:r>
            <a:endParaRPr lang="en-US" altLang="ja-JP" b="1" spc="-100" dirty="0">
              <a:effectLst>
                <a:outerShdw blurRad="38100" dist="38100" dir="2700000" algn="tl">
                  <a:srgbClr val="000000">
                    <a:alpha val="43137"/>
                  </a:srgbClr>
                </a:outerShdw>
              </a:effectLst>
              <a:latin typeface="+mn-ea"/>
            </a:endParaRPr>
          </a:p>
          <a:p>
            <a:pPr algn="ctr"/>
            <a:endParaRPr lang="en-US" altLang="ja-JP" sz="400" spc="-100" dirty="0">
              <a:latin typeface="+mn-ea"/>
            </a:endParaRPr>
          </a:p>
          <a:p>
            <a:pPr algn="ctr"/>
            <a:r>
              <a:rPr lang="ja-JP" altLang="en-US" sz="1200" b="1" spc="-100" dirty="0">
                <a:latin typeface="+mn-ea"/>
              </a:rPr>
              <a:t>俳優の中尾明慶さん・女優の仲里依紗さん夫妻もゲスト出演</a:t>
            </a:r>
          </a:p>
        </p:txBody>
      </p:sp>
      <p:cxnSp>
        <p:nvCxnSpPr>
          <p:cNvPr id="9" name="直線コネクタ 8">
            <a:extLst>
              <a:ext uri="{FF2B5EF4-FFF2-40B4-BE49-F238E27FC236}">
                <a16:creationId xmlns:a16="http://schemas.microsoft.com/office/drawing/2014/main" id="{2EF410BD-12C5-4BA9-88A9-378569AAE65C}"/>
              </a:ext>
            </a:extLst>
          </p:cNvPr>
          <p:cNvCxnSpPr>
            <a:cxnSpLocks/>
          </p:cNvCxnSpPr>
          <p:nvPr/>
        </p:nvCxnSpPr>
        <p:spPr>
          <a:xfrm>
            <a:off x="0" y="906836"/>
            <a:ext cx="6858000" cy="0"/>
          </a:xfrm>
          <a:prstGeom prst="line">
            <a:avLst/>
          </a:prstGeom>
          <a:ln w="381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8BD07E68-54D8-49AD-B96F-16DDE94EDFC4}"/>
              </a:ext>
            </a:extLst>
          </p:cNvPr>
          <p:cNvSpPr/>
          <p:nvPr/>
        </p:nvSpPr>
        <p:spPr>
          <a:xfrm>
            <a:off x="95250" y="1072112"/>
            <a:ext cx="6695017" cy="1473391"/>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Tx/>
              <a:buChar char="○"/>
            </a:pPr>
            <a:r>
              <a:rPr kumimoji="1" lang="ja-JP" altLang="en-US" sz="1200" dirty="0">
                <a:solidFill>
                  <a:schemeClr val="tx1"/>
                </a:solidFill>
                <a:latin typeface="+mn-ea"/>
              </a:rPr>
              <a:t>今後３０年以内に南海トラフ地震や首都直下型地震などの巨大地震が７０％以上の確率で発生すると言われています。いつ発生しても不思議ではない震災に対して、自らできること、地域でできること、国としての取り組みなどを知り、あらかじめ備えておくことが重要です。</a:t>
            </a:r>
            <a:endParaRPr kumimoji="1" lang="en-US" altLang="ja-JP" sz="1200" dirty="0">
              <a:solidFill>
                <a:schemeClr val="tx1"/>
              </a:solidFill>
              <a:latin typeface="+mn-ea"/>
            </a:endParaRPr>
          </a:p>
          <a:p>
            <a:pPr marL="171450" indent="-171450">
              <a:buFontTx/>
              <a:buChar char="○"/>
            </a:pPr>
            <a:r>
              <a:rPr kumimoji="1" lang="ja-JP" altLang="en-US" sz="1200" dirty="0">
                <a:solidFill>
                  <a:schemeClr val="tx1"/>
                </a:solidFill>
                <a:latin typeface="+mn-ea"/>
              </a:rPr>
              <a:t>東日本大震災から１０年という節目の機会に、その時得た教訓を活かし、私たちはどのような備えをすべきか専門家たちと考えていきます。</a:t>
            </a:r>
            <a:endParaRPr kumimoji="1" lang="en-US" altLang="ja-JP" sz="1200" dirty="0">
              <a:solidFill>
                <a:schemeClr val="tx1"/>
              </a:solidFill>
              <a:latin typeface="+mn-ea"/>
            </a:endParaRPr>
          </a:p>
          <a:p>
            <a:pPr marL="171450" indent="-171450">
              <a:buFontTx/>
              <a:buChar char="○"/>
            </a:pPr>
            <a:r>
              <a:rPr kumimoji="1" lang="en-US" altLang="ja-JP" sz="1200" b="1" dirty="0">
                <a:solidFill>
                  <a:schemeClr val="tx1"/>
                </a:solidFill>
                <a:latin typeface="+mn-ea"/>
              </a:rPr>
              <a:t>2021</a:t>
            </a:r>
            <a:r>
              <a:rPr kumimoji="1" lang="ja-JP" altLang="en-US" sz="1200" b="1" dirty="0">
                <a:solidFill>
                  <a:schemeClr val="tx1"/>
                </a:solidFill>
                <a:latin typeface="+mn-ea"/>
              </a:rPr>
              <a:t>年</a:t>
            </a:r>
            <a:r>
              <a:rPr kumimoji="1" lang="en-US" altLang="ja-JP" sz="1200" b="1" dirty="0">
                <a:solidFill>
                  <a:schemeClr val="tx1"/>
                </a:solidFill>
                <a:latin typeface="+mn-ea"/>
              </a:rPr>
              <a:t>3</a:t>
            </a:r>
            <a:r>
              <a:rPr kumimoji="1" lang="ja-JP" altLang="en-US" sz="1200" b="1" dirty="0">
                <a:solidFill>
                  <a:schemeClr val="tx1"/>
                </a:solidFill>
                <a:latin typeface="+mn-ea"/>
              </a:rPr>
              <a:t>月</a:t>
            </a:r>
            <a:r>
              <a:rPr kumimoji="1" lang="en-US" altLang="ja-JP" sz="1200" b="1" dirty="0">
                <a:solidFill>
                  <a:schemeClr val="tx1"/>
                </a:solidFill>
                <a:latin typeface="+mn-ea"/>
              </a:rPr>
              <a:t>2</a:t>
            </a:r>
            <a:r>
              <a:rPr kumimoji="1" lang="ja-JP" altLang="en-US" sz="1200" b="1" dirty="0">
                <a:solidFill>
                  <a:schemeClr val="tx1"/>
                </a:solidFill>
                <a:latin typeface="+mn-ea"/>
              </a:rPr>
              <a:t>日（火）</a:t>
            </a:r>
            <a:r>
              <a:rPr kumimoji="1" lang="en-US" altLang="ja-JP" sz="1200" b="1" dirty="0">
                <a:solidFill>
                  <a:schemeClr val="tx1"/>
                </a:solidFill>
                <a:latin typeface="+mn-ea"/>
              </a:rPr>
              <a:t>15</a:t>
            </a:r>
            <a:r>
              <a:rPr kumimoji="1" lang="ja-JP" altLang="en-US" sz="1200" b="1" dirty="0">
                <a:solidFill>
                  <a:schemeClr val="tx1"/>
                </a:solidFill>
                <a:latin typeface="+mn-ea"/>
              </a:rPr>
              <a:t>時</a:t>
            </a:r>
            <a:r>
              <a:rPr kumimoji="1" lang="en-US" altLang="ja-JP" sz="1200" b="1" dirty="0">
                <a:solidFill>
                  <a:schemeClr val="tx1"/>
                </a:solidFill>
                <a:latin typeface="+mn-ea"/>
              </a:rPr>
              <a:t>~17</a:t>
            </a:r>
            <a:r>
              <a:rPr kumimoji="1" lang="ja-JP" altLang="en-US" sz="1200" b="1" dirty="0">
                <a:solidFill>
                  <a:schemeClr val="tx1"/>
                </a:solidFill>
                <a:latin typeface="+mn-ea"/>
              </a:rPr>
              <a:t>時で</a:t>
            </a:r>
            <a:r>
              <a:rPr kumimoji="1" lang="en-US" altLang="ja-JP" sz="1200" b="1" dirty="0">
                <a:solidFill>
                  <a:schemeClr val="tx1"/>
                </a:solidFill>
                <a:latin typeface="+mn-ea"/>
              </a:rPr>
              <a:t>WEB</a:t>
            </a:r>
            <a:r>
              <a:rPr kumimoji="1" lang="ja-JP" altLang="en-US" sz="1200" b="1" dirty="0">
                <a:solidFill>
                  <a:schemeClr val="tx1"/>
                </a:solidFill>
                <a:latin typeface="+mn-ea"/>
              </a:rPr>
              <a:t>ライブ中継</a:t>
            </a:r>
            <a:r>
              <a:rPr kumimoji="1" lang="ja-JP" altLang="en-US" sz="1200" dirty="0">
                <a:solidFill>
                  <a:schemeClr val="tx1"/>
                </a:solidFill>
                <a:latin typeface="+mn-ea"/>
              </a:rPr>
              <a:t>をいたします。参加費は無料ですので、ぜひご視聴ください。</a:t>
            </a:r>
          </a:p>
        </p:txBody>
      </p:sp>
      <p:grpSp>
        <p:nvGrpSpPr>
          <p:cNvPr id="23" name="グループ化 22">
            <a:extLst>
              <a:ext uri="{FF2B5EF4-FFF2-40B4-BE49-F238E27FC236}">
                <a16:creationId xmlns:a16="http://schemas.microsoft.com/office/drawing/2014/main" id="{8ADC1040-2E84-4EB5-8050-9E7BA9336190}"/>
              </a:ext>
            </a:extLst>
          </p:cNvPr>
          <p:cNvGrpSpPr/>
          <p:nvPr/>
        </p:nvGrpSpPr>
        <p:grpSpPr>
          <a:xfrm>
            <a:off x="95250" y="2620414"/>
            <a:ext cx="6481778" cy="1239088"/>
            <a:chOff x="6931629" y="1871405"/>
            <a:chExt cx="3543187" cy="1239088"/>
          </a:xfrm>
        </p:grpSpPr>
        <p:sp>
          <p:nvSpPr>
            <p:cNvPr id="13" name="テキスト ボックス 12">
              <a:extLst>
                <a:ext uri="{FF2B5EF4-FFF2-40B4-BE49-F238E27FC236}">
                  <a16:creationId xmlns:a16="http://schemas.microsoft.com/office/drawing/2014/main" id="{779FAA5E-4D92-4C7C-B8A4-01AE3D5CCAF8}"/>
                </a:ext>
              </a:extLst>
            </p:cNvPr>
            <p:cNvSpPr txBox="1"/>
            <p:nvPr/>
          </p:nvSpPr>
          <p:spPr>
            <a:xfrm>
              <a:off x="6936595" y="1993396"/>
              <a:ext cx="3538221" cy="489942"/>
            </a:xfrm>
            <a:prstGeom prst="rect">
              <a:avLst/>
            </a:prstGeom>
            <a:noFill/>
          </p:spPr>
          <p:txBody>
            <a:bodyPr wrap="square">
              <a:spAutoFit/>
            </a:bodyPr>
            <a:lstStyle/>
            <a:p>
              <a:pPr>
                <a:lnSpc>
                  <a:spcPct val="115000"/>
                </a:lnSpc>
              </a:pPr>
              <a:r>
                <a:rPr lang="ja-JP" altLang="en-US" sz="1200" b="1" kern="100" dirty="0">
                  <a:latin typeface="+mn-ea"/>
                  <a:cs typeface="Times New Roman" panose="02020603050405020304" pitchFamily="18" charset="0"/>
                </a:rPr>
                <a:t>お申込みは下記</a:t>
              </a:r>
              <a:r>
                <a:rPr lang="en-US" altLang="ja-JP" sz="1200" b="1" kern="100" dirty="0">
                  <a:latin typeface="+mn-ea"/>
                  <a:cs typeface="Times New Roman" panose="02020603050405020304" pitchFamily="18" charset="0"/>
                </a:rPr>
                <a:t>URL</a:t>
              </a:r>
              <a:r>
                <a:rPr lang="ja-JP" altLang="en-US" sz="1200" b="1" kern="100" dirty="0">
                  <a:latin typeface="+mn-ea"/>
                  <a:cs typeface="Times New Roman" panose="02020603050405020304" pitchFamily="18" charset="0"/>
                </a:rPr>
                <a:t>（よみぽランド）から</a:t>
              </a:r>
              <a:endParaRPr lang="ja-JP" altLang="ja-JP" sz="1200" b="1" kern="100" dirty="0">
                <a:effectLst/>
                <a:latin typeface="+mn-ea"/>
                <a:cs typeface="Times New Roman" panose="02020603050405020304" pitchFamily="18" charset="0"/>
              </a:endParaRPr>
            </a:p>
            <a:p>
              <a:pPr>
                <a:lnSpc>
                  <a:spcPct val="115000"/>
                </a:lnSpc>
              </a:pPr>
              <a:r>
                <a:rPr lang="en-US" altLang="ja-JP" sz="1200" kern="100" dirty="0">
                  <a:latin typeface="ＭＳ ゴシック" panose="020B0609070205080204" pitchFamily="49" charset="-128"/>
                  <a:cs typeface="Times New Roman" panose="02020603050405020304" pitchFamily="18" charset="0"/>
                  <a:hlinkClick r:id="rId2"/>
                </a:rPr>
                <a:t>https://yomipo.yomiuri.co.jp/present/detail/4051</a:t>
              </a:r>
              <a:endParaRPr lang="en-US" altLang="ja-JP" sz="1200" kern="100" dirty="0">
                <a:latin typeface="ＭＳ ゴシック" panose="020B0609070205080204" pitchFamily="49" charset="-128"/>
                <a:cs typeface="Times New Roman" panose="02020603050405020304" pitchFamily="18" charset="0"/>
              </a:endParaRPr>
            </a:p>
          </p:txBody>
        </p:sp>
        <p:pic>
          <p:nvPicPr>
            <p:cNvPr id="10" name="図 9" descr="QR コード&#10;&#10;自動的に生成された説明">
              <a:extLst>
                <a:ext uri="{FF2B5EF4-FFF2-40B4-BE49-F238E27FC236}">
                  <a16:creationId xmlns:a16="http://schemas.microsoft.com/office/drawing/2014/main" id="{3883AB70-4D98-4764-A3A3-68D18FA78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6203" y="1871405"/>
              <a:ext cx="688613" cy="1239088"/>
            </a:xfrm>
            <a:prstGeom prst="rect">
              <a:avLst/>
            </a:prstGeom>
          </p:spPr>
        </p:pic>
        <p:sp>
          <p:nvSpPr>
            <p:cNvPr id="20" name="テキスト ボックス 19">
              <a:extLst>
                <a:ext uri="{FF2B5EF4-FFF2-40B4-BE49-F238E27FC236}">
                  <a16:creationId xmlns:a16="http://schemas.microsoft.com/office/drawing/2014/main" id="{B31798DC-2DA8-4F88-8A1A-62BE2F0A6AAF}"/>
                </a:ext>
              </a:extLst>
            </p:cNvPr>
            <p:cNvSpPr txBox="1"/>
            <p:nvPr/>
          </p:nvSpPr>
          <p:spPr>
            <a:xfrm>
              <a:off x="6931629" y="2506784"/>
              <a:ext cx="2807825" cy="600164"/>
            </a:xfrm>
            <a:prstGeom prst="rect">
              <a:avLst/>
            </a:prstGeom>
            <a:noFill/>
          </p:spPr>
          <p:txBody>
            <a:bodyPr wrap="square">
              <a:spAutoFit/>
            </a:bodyPr>
            <a:lstStyle/>
            <a:p>
              <a:r>
                <a:rPr kumimoji="1" lang="ja-JP" altLang="en-US" sz="1100" dirty="0">
                  <a:solidFill>
                    <a:schemeClr val="tx1"/>
                  </a:solidFill>
                  <a:latin typeface="+mn-ea"/>
                </a:rPr>
                <a:t>本セミナー終了後、アンケートをお答えいただいた方の中から抽選で</a:t>
              </a:r>
              <a:r>
                <a:rPr kumimoji="1" lang="en-US" altLang="ja-JP" sz="1100" dirty="0">
                  <a:solidFill>
                    <a:schemeClr val="tx1"/>
                  </a:solidFill>
                  <a:latin typeface="+mn-ea"/>
                </a:rPr>
                <a:t>10</a:t>
              </a:r>
              <a:r>
                <a:rPr kumimoji="1" lang="ja-JP" altLang="en-US" sz="1100" dirty="0">
                  <a:solidFill>
                    <a:schemeClr val="tx1"/>
                  </a:solidFill>
                  <a:latin typeface="+mn-ea"/>
                </a:rPr>
                <a:t>名様に、中尾さん・仲さん夫妻のサイン色紙をプレゼントします。</a:t>
              </a:r>
              <a:endParaRPr kumimoji="1" lang="en-US" altLang="ja-JP" sz="1100" dirty="0">
                <a:solidFill>
                  <a:schemeClr val="tx1"/>
                </a:solidFill>
                <a:latin typeface="+mn-ea"/>
              </a:endParaRPr>
            </a:p>
            <a:p>
              <a:r>
                <a:rPr kumimoji="1" lang="ja-JP" altLang="en-US" sz="1100" dirty="0">
                  <a:solidFill>
                    <a:schemeClr val="tx1"/>
                  </a:solidFill>
                  <a:latin typeface="+mn-ea"/>
                </a:rPr>
                <a:t>皆様のご参加をお待ちしております。</a:t>
              </a:r>
            </a:p>
          </p:txBody>
        </p:sp>
      </p:grpSp>
      <p:sp>
        <p:nvSpPr>
          <p:cNvPr id="24" name="テキスト ボックス 23">
            <a:extLst>
              <a:ext uri="{FF2B5EF4-FFF2-40B4-BE49-F238E27FC236}">
                <a16:creationId xmlns:a16="http://schemas.microsoft.com/office/drawing/2014/main" id="{3637D565-4FF2-4D22-A8D9-1E64ED980EBB}"/>
              </a:ext>
            </a:extLst>
          </p:cNvPr>
          <p:cNvSpPr txBox="1"/>
          <p:nvPr/>
        </p:nvSpPr>
        <p:spPr>
          <a:xfrm>
            <a:off x="104334" y="3921012"/>
            <a:ext cx="6653401" cy="3167534"/>
          </a:xfrm>
          <a:prstGeom prst="rect">
            <a:avLst/>
          </a:prstGeom>
          <a:solidFill>
            <a:schemeClr val="accent4">
              <a:lumMod val="20000"/>
              <a:lumOff val="80000"/>
            </a:schemeClr>
          </a:solidFill>
          <a:ln>
            <a:solidFill>
              <a:schemeClr val="accent4"/>
            </a:solidFill>
          </a:ln>
        </p:spPr>
        <p:style>
          <a:lnRef idx="2">
            <a:schemeClr val="dk1"/>
          </a:lnRef>
          <a:fillRef idx="1">
            <a:schemeClr val="lt1"/>
          </a:fillRef>
          <a:effectRef idx="0">
            <a:schemeClr val="dk1"/>
          </a:effectRef>
          <a:fontRef idx="minor">
            <a:schemeClr val="dk1"/>
          </a:fontRef>
        </p:style>
        <p:txBody>
          <a:bodyPr wrap="square">
            <a:spAutoFit/>
          </a:bodyPr>
          <a:lstStyle/>
          <a:p>
            <a:pPr>
              <a:lnSpc>
                <a:spcPts val="1300"/>
              </a:lnSpc>
            </a:pP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＜開催概要（予定）＞</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391160" indent="-391160"/>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日時：</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2021</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3</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月</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日（火）</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時～</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17</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時</a:t>
            </a:r>
          </a:p>
          <a:p>
            <a:pPr marL="391160" indent="-391160"/>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共催：読売新聞社</a:t>
            </a:r>
          </a:p>
          <a:p>
            <a:pPr marL="391160" indent="-391160"/>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後援：財務省、金融庁、一般社団法人外国損害保険協会、一般社団法人日本損害保険代理業協会</a:t>
            </a:r>
          </a:p>
          <a:p>
            <a:endParaRPr lang="en-US" altLang="ja-JP" sz="1050"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概要：</a:t>
            </a:r>
          </a:p>
          <a:p>
            <a:pPr indent="6985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オープニング：中尾 明慶氏・仲 里依紗氏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(2020</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年度地震保険広報キャラクター</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6985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主催者挨拶：広瀬 伸一</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日本損害保険協会会長</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6985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(3)</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来賓挨拶：栗田 照久氏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金融庁監督局長</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、新川 浩嗣氏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財務省総括審議官</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783590" indent="-71374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講演：「被災地から未災地へ 防災から未来を見つめる」雁部 那由多氏</a:t>
            </a:r>
            <a:endPar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783590" indent="-713740"/>
            <a:r>
              <a:rPr lang="ja-JP" altLang="en-US" sz="1050"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（東北学院大学、「</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16</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歳の語り部」著者、防災士）</a:t>
            </a:r>
          </a:p>
          <a:p>
            <a:pPr indent="6985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講演：「あの日を忘れない～前を向き共に歩む～」榊原 昌宏氏（谷地保険事務所代表取締役）</a:t>
            </a:r>
          </a:p>
          <a:p>
            <a:pPr indent="69850"/>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(6)</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パネルディスカッション「巨大地震に備えて～我々はどう向き合うか～」</a:t>
            </a:r>
          </a:p>
          <a:p>
            <a:r>
              <a:rPr lang="ja-JP" altLang="en-US"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コーディネーター：笠間 亜紀子氏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読売新聞くらし×防災メディア「防災ニッポン」編集長</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パネリスト：武田 真一氏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宮城教育大学特任教授）</a:t>
            </a:r>
          </a:p>
          <a:p>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中尾 晃史氏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内閣府政策統括官</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防災担当</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付参事官</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普及啓発・連携担当</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かもん まゆ氏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スマートサプライビジョン特別講師、防災ママカフェⓇ主宰</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広瀬 伸一</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日本損害保険協会会長</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050"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ゲスト：</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2020</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年度地震保険広報キャラクター中尾 明慶氏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俳優</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・仲 里依紗氏</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女優</a:t>
            </a: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08FE2BE5-C00C-497D-8800-08BF4617A583}"/>
              </a:ext>
            </a:extLst>
          </p:cNvPr>
          <p:cNvSpPr/>
          <p:nvPr/>
        </p:nvSpPr>
        <p:spPr>
          <a:xfrm>
            <a:off x="4305300" y="7361939"/>
            <a:ext cx="2552700" cy="1785938"/>
          </a:xfrm>
          <a:prstGeom prst="rect">
            <a:avLst/>
          </a:prstGeom>
        </p:spPr>
        <p:txBody>
          <a:bodyPr wrap="square">
            <a:spAutoFit/>
          </a:bodyPr>
          <a:lstStyle/>
          <a:p>
            <a:pPr>
              <a:lnSpc>
                <a:spcPts val="1100"/>
              </a:lnSpc>
            </a:pPr>
            <a:r>
              <a:rPr lang="ja-JP" altLang="en-US" sz="1000" b="1" dirty="0">
                <a:latin typeface="+mn-ea"/>
              </a:rPr>
              <a:t>仲 里依紗（なか りいさ）｜ 女優</a:t>
            </a:r>
            <a:endParaRPr lang="en-US" altLang="ja-JP" sz="1000" b="1" dirty="0">
              <a:latin typeface="+mn-ea"/>
            </a:endParaRPr>
          </a:p>
          <a:p>
            <a:pPr>
              <a:lnSpc>
                <a:spcPts val="1100"/>
              </a:lnSpc>
            </a:pPr>
            <a:r>
              <a:rPr lang="ja-JP" altLang="en-US" sz="1000" dirty="0">
                <a:latin typeface="+mn-ea"/>
              </a:rPr>
              <a:t>1989年10月18日生まれ、長崎県出身。ドラマ、映画に出演する他</a:t>
            </a:r>
            <a:r>
              <a:rPr lang="en-US" altLang="ja-JP" sz="1000" dirty="0">
                <a:latin typeface="+mn-ea"/>
              </a:rPr>
              <a:t> </a:t>
            </a:r>
            <a:r>
              <a:rPr lang="ja-JP" altLang="en-US" sz="1000" dirty="0">
                <a:latin typeface="+mn-ea"/>
              </a:rPr>
              <a:t>ファッション誌では、モデルとして活躍。幅広い役柄を演じる演技力で評価されている。また、自身のインスタグラムでは、家族との私生活が垣間見える投稿やファッショニスタとして人気を集める。4月よりYouTubeチャンネルも開設。現在、Netflix「今際の国のアリス」が配信中。また、6月には映画「はるヲうるひと」が公開予定。</a:t>
            </a:r>
          </a:p>
        </p:txBody>
      </p:sp>
      <p:sp>
        <p:nvSpPr>
          <p:cNvPr id="17" name="正方形/長方形 16">
            <a:extLst>
              <a:ext uri="{FF2B5EF4-FFF2-40B4-BE49-F238E27FC236}">
                <a16:creationId xmlns:a16="http://schemas.microsoft.com/office/drawing/2014/main" id="{2443A977-A992-466D-A734-C2EB3EC43709}"/>
              </a:ext>
            </a:extLst>
          </p:cNvPr>
          <p:cNvSpPr/>
          <p:nvPr/>
        </p:nvSpPr>
        <p:spPr>
          <a:xfrm>
            <a:off x="1129282" y="7392387"/>
            <a:ext cx="2303406" cy="1362745"/>
          </a:xfrm>
          <a:prstGeom prst="rect">
            <a:avLst/>
          </a:prstGeom>
        </p:spPr>
        <p:txBody>
          <a:bodyPr wrap="square">
            <a:spAutoFit/>
          </a:bodyPr>
          <a:lstStyle/>
          <a:p>
            <a:pPr>
              <a:lnSpc>
                <a:spcPts val="1100"/>
              </a:lnSpc>
            </a:pPr>
            <a:r>
              <a:rPr lang="ja-JP" altLang="en-US" sz="1000" b="1" dirty="0">
                <a:latin typeface="+mn-ea"/>
              </a:rPr>
              <a:t>中尾 明慶（なかお あきよし）</a:t>
            </a:r>
            <a:r>
              <a:rPr lang="en-US" altLang="ja-JP" sz="1000" b="1" dirty="0">
                <a:latin typeface="+mn-ea"/>
              </a:rPr>
              <a:t>| </a:t>
            </a:r>
            <a:r>
              <a:rPr lang="ja-JP" altLang="en-US" sz="1000" b="1" dirty="0">
                <a:latin typeface="+mn-ea"/>
              </a:rPr>
              <a:t>俳優 </a:t>
            </a:r>
            <a:endParaRPr lang="en-US" altLang="ja-JP" sz="1000" b="1" dirty="0">
              <a:latin typeface="+mn-ea"/>
            </a:endParaRPr>
          </a:p>
          <a:p>
            <a:pPr>
              <a:lnSpc>
                <a:spcPts val="1100"/>
              </a:lnSpc>
            </a:pPr>
            <a:r>
              <a:rPr lang="en-US" altLang="ja-JP" sz="1000" dirty="0">
                <a:latin typeface="+mn-ea"/>
              </a:rPr>
              <a:t>1988</a:t>
            </a:r>
            <a:r>
              <a:rPr lang="ja-JP" altLang="en-US" sz="1000" dirty="0">
                <a:latin typeface="+mn-ea"/>
              </a:rPr>
              <a:t>年</a:t>
            </a:r>
            <a:r>
              <a:rPr lang="en-US" altLang="ja-JP" sz="1000" dirty="0">
                <a:latin typeface="+mn-ea"/>
              </a:rPr>
              <a:t>6</a:t>
            </a:r>
            <a:r>
              <a:rPr lang="ja-JP" altLang="en-US" sz="1000" dirty="0">
                <a:latin typeface="+mn-ea"/>
              </a:rPr>
              <a:t>月</a:t>
            </a:r>
            <a:r>
              <a:rPr lang="en-US" altLang="ja-JP" sz="1000" dirty="0">
                <a:latin typeface="+mn-ea"/>
              </a:rPr>
              <a:t>30</a:t>
            </a:r>
            <a:r>
              <a:rPr lang="ja-JP" altLang="en-US" sz="1000" dirty="0">
                <a:latin typeface="+mn-ea"/>
              </a:rPr>
              <a:t>日生まれ、東京都出身。</a:t>
            </a:r>
          </a:p>
          <a:p>
            <a:pPr>
              <a:lnSpc>
                <a:spcPts val="1100"/>
              </a:lnSpc>
            </a:pPr>
            <a:r>
              <a:rPr lang="en-US" altLang="ja-JP" sz="1000" dirty="0">
                <a:latin typeface="+mn-ea"/>
              </a:rPr>
              <a:t>2001</a:t>
            </a:r>
            <a:r>
              <a:rPr lang="ja-JP" altLang="en-US" sz="1000" dirty="0">
                <a:latin typeface="+mn-ea"/>
              </a:rPr>
              <a:t>年に</a:t>
            </a:r>
            <a:r>
              <a:rPr lang="en-US" altLang="ja-JP" sz="1000" dirty="0">
                <a:latin typeface="+mn-ea"/>
              </a:rPr>
              <a:t>『3</a:t>
            </a:r>
            <a:r>
              <a:rPr lang="ja-JP" altLang="en-US" sz="1000" dirty="0">
                <a:latin typeface="+mn-ea"/>
              </a:rPr>
              <a:t>年</a:t>
            </a:r>
            <a:r>
              <a:rPr lang="da-DK" altLang="ja-JP" sz="1000" dirty="0">
                <a:latin typeface="+mn-ea"/>
              </a:rPr>
              <a:t>B</a:t>
            </a:r>
            <a:r>
              <a:rPr lang="ja-JP" altLang="en-US" sz="1000" dirty="0">
                <a:latin typeface="+mn-ea"/>
              </a:rPr>
              <a:t>組金八先生</a:t>
            </a:r>
            <a:r>
              <a:rPr lang="en-US" altLang="ja-JP" sz="1000" dirty="0">
                <a:latin typeface="+mn-ea"/>
              </a:rPr>
              <a:t>』</a:t>
            </a:r>
            <a:r>
              <a:rPr lang="ja-JP" altLang="en-US" sz="1000" dirty="0">
                <a:latin typeface="+mn-ea"/>
              </a:rPr>
              <a:t>でデビューし、俳優として活躍。近年の出演作に、 </a:t>
            </a:r>
            <a:r>
              <a:rPr lang="da-DK" altLang="ja-JP" sz="1000" dirty="0" err="1">
                <a:latin typeface="+mn-ea"/>
              </a:rPr>
              <a:t>Netflix</a:t>
            </a:r>
            <a:r>
              <a:rPr lang="ja-JP" altLang="en-US" sz="1000" dirty="0">
                <a:latin typeface="+mn-ea"/>
              </a:rPr>
              <a:t>オリジナルドラマ</a:t>
            </a:r>
            <a:r>
              <a:rPr lang="en-US" altLang="ja-JP" sz="1000" dirty="0">
                <a:latin typeface="+mn-ea"/>
              </a:rPr>
              <a:t>『</a:t>
            </a:r>
            <a:r>
              <a:rPr lang="da-DK" altLang="ja-JP" sz="1000" dirty="0">
                <a:latin typeface="+mn-ea"/>
              </a:rPr>
              <a:t>Jimmy〜</a:t>
            </a:r>
            <a:r>
              <a:rPr lang="ja-JP" altLang="en-US" sz="1000" dirty="0">
                <a:latin typeface="+mn-ea"/>
              </a:rPr>
              <a:t>アホみたいなホンマの話</a:t>
            </a:r>
            <a:r>
              <a:rPr lang="en-US" altLang="ja-JP" sz="1000" dirty="0">
                <a:latin typeface="+mn-ea"/>
              </a:rPr>
              <a:t>〜』</a:t>
            </a:r>
            <a:r>
              <a:rPr lang="ja-JP" altLang="en-US" sz="1000" dirty="0">
                <a:latin typeface="+mn-ea"/>
              </a:rPr>
              <a:t>、</a:t>
            </a:r>
            <a:r>
              <a:rPr lang="da-DK" altLang="ja-JP" sz="1000" dirty="0">
                <a:latin typeface="+mn-ea"/>
              </a:rPr>
              <a:t>NHK</a:t>
            </a:r>
            <a:r>
              <a:rPr lang="ja-JP" altLang="en-US" sz="1000" dirty="0">
                <a:latin typeface="+mn-ea"/>
              </a:rPr>
              <a:t>連続テレビ小説</a:t>
            </a:r>
            <a:r>
              <a:rPr lang="en-US" altLang="ja-JP" sz="1000" dirty="0">
                <a:latin typeface="+mn-ea"/>
              </a:rPr>
              <a:t>『</a:t>
            </a:r>
            <a:r>
              <a:rPr lang="ja-JP" altLang="en-US" sz="1000" dirty="0">
                <a:latin typeface="+mn-ea"/>
              </a:rPr>
              <a:t>まんぷく</a:t>
            </a:r>
            <a:r>
              <a:rPr lang="en-US" altLang="ja-JP" sz="1000" dirty="0">
                <a:latin typeface="+mn-ea"/>
              </a:rPr>
              <a:t>』</a:t>
            </a:r>
            <a:r>
              <a:rPr lang="ja-JP" altLang="en-US" sz="1000" dirty="0">
                <a:latin typeface="+mn-ea"/>
              </a:rPr>
              <a:t>など。現在は連続ドラマ</a:t>
            </a:r>
            <a:r>
              <a:rPr lang="en-US" altLang="ja-JP" sz="1000" dirty="0">
                <a:latin typeface="+mn-ea"/>
              </a:rPr>
              <a:t>『</a:t>
            </a:r>
            <a:r>
              <a:rPr lang="ja-JP" altLang="en-US" sz="1000" dirty="0">
                <a:latin typeface="+mn-ea"/>
              </a:rPr>
              <a:t>監察医 朝顔</a:t>
            </a:r>
            <a:r>
              <a:rPr lang="en-US" altLang="ja-JP" sz="1000" dirty="0">
                <a:latin typeface="+mn-ea"/>
              </a:rPr>
              <a:t>』</a:t>
            </a:r>
            <a:r>
              <a:rPr lang="ja-JP" altLang="en-US" sz="1000" dirty="0">
                <a:latin typeface="+mn-ea"/>
              </a:rPr>
              <a:t>にレギュラー出演中。 </a:t>
            </a:r>
          </a:p>
        </p:txBody>
      </p:sp>
      <p:pic>
        <p:nvPicPr>
          <p:cNvPr id="18" name="図 17">
            <a:extLst>
              <a:ext uri="{FF2B5EF4-FFF2-40B4-BE49-F238E27FC236}">
                <a16:creationId xmlns:a16="http://schemas.microsoft.com/office/drawing/2014/main" id="{C333C962-302D-4CDB-BDB7-CD903360305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262" y="7568296"/>
            <a:ext cx="1113177" cy="1391997"/>
          </a:xfrm>
          <a:prstGeom prst="rect">
            <a:avLst/>
          </a:prstGeom>
        </p:spPr>
      </p:pic>
      <p:pic>
        <p:nvPicPr>
          <p:cNvPr id="19" name="図 18">
            <a:extLst>
              <a:ext uri="{FF2B5EF4-FFF2-40B4-BE49-F238E27FC236}">
                <a16:creationId xmlns:a16="http://schemas.microsoft.com/office/drawing/2014/main" id="{7C8EEBE9-3D8C-4B3F-AA61-A237AD6ACFE7}"/>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3323247" y="7558841"/>
            <a:ext cx="1065096" cy="1330253"/>
          </a:xfrm>
          <a:prstGeom prst="rect">
            <a:avLst/>
          </a:prstGeom>
        </p:spPr>
      </p:pic>
      <p:sp>
        <p:nvSpPr>
          <p:cNvPr id="21" name="テキスト ボックス 20">
            <a:extLst>
              <a:ext uri="{FF2B5EF4-FFF2-40B4-BE49-F238E27FC236}">
                <a16:creationId xmlns:a16="http://schemas.microsoft.com/office/drawing/2014/main" id="{25302C6A-C8B6-4A6D-B7AA-FB8BEC2EB7E1}"/>
              </a:ext>
            </a:extLst>
          </p:cNvPr>
          <p:cNvSpPr txBox="1"/>
          <p:nvPr/>
        </p:nvSpPr>
        <p:spPr>
          <a:xfrm>
            <a:off x="0" y="7267851"/>
            <a:ext cx="1159439" cy="276999"/>
          </a:xfrm>
          <a:prstGeom prst="rect">
            <a:avLst/>
          </a:prstGeom>
          <a:solidFill>
            <a:schemeClr val="tx1"/>
          </a:solidFill>
        </p:spPr>
        <p:txBody>
          <a:bodyPr wrap="square" rtlCol="0">
            <a:spAutoFit/>
          </a:bodyPr>
          <a:lstStyle/>
          <a:p>
            <a:pPr algn="ctr"/>
            <a:r>
              <a:rPr kumimoji="1" lang="ja-JP" altLang="en-US" sz="1200" b="1" dirty="0">
                <a:solidFill>
                  <a:schemeClr val="bg1"/>
                </a:solidFill>
                <a:latin typeface="+mn-ea"/>
              </a:rPr>
              <a:t>ゲスト</a:t>
            </a:r>
          </a:p>
        </p:txBody>
      </p:sp>
      <p:sp>
        <p:nvSpPr>
          <p:cNvPr id="22" name="正方形/長方形 21">
            <a:extLst>
              <a:ext uri="{FF2B5EF4-FFF2-40B4-BE49-F238E27FC236}">
                <a16:creationId xmlns:a16="http://schemas.microsoft.com/office/drawing/2014/main" id="{45EE4897-B336-445E-BE65-62F8E58E2F6C}"/>
              </a:ext>
            </a:extLst>
          </p:cNvPr>
          <p:cNvSpPr/>
          <p:nvPr/>
        </p:nvSpPr>
        <p:spPr>
          <a:xfrm>
            <a:off x="5664200" y="0"/>
            <a:ext cx="1193800" cy="26034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一般向け案内</a:t>
            </a:r>
          </a:p>
        </p:txBody>
      </p:sp>
    </p:spTree>
    <p:extLst>
      <p:ext uri="{BB962C8B-B14F-4D97-AF65-F5344CB8AC3E}">
        <p14:creationId xmlns:p14="http://schemas.microsoft.com/office/powerpoint/2010/main" val="3895295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DD5E843B-7F86-4F26-82EA-8F190BDE4CE8}"/>
              </a:ext>
            </a:extLst>
          </p:cNvPr>
          <p:cNvSpPr txBox="1"/>
          <p:nvPr/>
        </p:nvSpPr>
        <p:spPr>
          <a:xfrm>
            <a:off x="0" y="8272"/>
            <a:ext cx="1114209" cy="276999"/>
          </a:xfrm>
          <a:prstGeom prst="rect">
            <a:avLst/>
          </a:prstGeom>
          <a:solidFill>
            <a:schemeClr val="tx1"/>
          </a:solidFill>
        </p:spPr>
        <p:txBody>
          <a:bodyPr wrap="square" rtlCol="0">
            <a:spAutoFit/>
          </a:bodyPr>
          <a:lstStyle/>
          <a:p>
            <a:pPr algn="ctr"/>
            <a:r>
              <a:rPr kumimoji="1" lang="ja-JP" altLang="en-US" sz="1200" b="1" dirty="0">
                <a:solidFill>
                  <a:schemeClr val="bg1"/>
                </a:solidFill>
                <a:latin typeface="+mn-ea"/>
              </a:rPr>
              <a:t>講演者</a:t>
            </a:r>
          </a:p>
        </p:txBody>
      </p:sp>
      <p:sp>
        <p:nvSpPr>
          <p:cNvPr id="25" name="テキスト ボックス 24">
            <a:extLst>
              <a:ext uri="{FF2B5EF4-FFF2-40B4-BE49-F238E27FC236}">
                <a16:creationId xmlns:a16="http://schemas.microsoft.com/office/drawing/2014/main" id="{A1A178D4-F22B-4832-BFEA-534483C7E497}"/>
              </a:ext>
            </a:extLst>
          </p:cNvPr>
          <p:cNvSpPr txBox="1"/>
          <p:nvPr/>
        </p:nvSpPr>
        <p:spPr>
          <a:xfrm>
            <a:off x="1093231" y="301856"/>
            <a:ext cx="2205512" cy="1869743"/>
          </a:xfrm>
          <a:prstGeom prst="rect">
            <a:avLst/>
          </a:prstGeom>
          <a:noFill/>
        </p:spPr>
        <p:txBody>
          <a:bodyPr wrap="square" rtlCol="0">
            <a:spAutoFit/>
          </a:bodyPr>
          <a:lstStyle/>
          <a:p>
            <a:r>
              <a:rPr kumimoji="1" lang="ja-JP" altLang="en-US" sz="1050" b="1" dirty="0">
                <a:latin typeface="+mn-ea"/>
              </a:rPr>
              <a:t>雁部　那由多</a:t>
            </a:r>
          </a:p>
          <a:p>
            <a:r>
              <a:rPr kumimoji="1" lang="ja-JP" altLang="en-US" sz="1050" dirty="0">
                <a:latin typeface="+mn-ea"/>
              </a:rPr>
              <a:t>東北学院大学（教養学部地域構想学科）、「</a:t>
            </a:r>
            <a:r>
              <a:rPr kumimoji="1" lang="en-US" altLang="ja-JP" sz="1050" dirty="0">
                <a:latin typeface="+mn-ea"/>
              </a:rPr>
              <a:t>16</a:t>
            </a:r>
            <a:r>
              <a:rPr kumimoji="1" lang="ja-JP" altLang="en-US" sz="1050" dirty="0">
                <a:latin typeface="+mn-ea"/>
              </a:rPr>
              <a:t>歳の語り部」著者、防災士</a:t>
            </a:r>
            <a:endParaRPr kumimoji="1" lang="en-US" altLang="ja-JP" sz="1050" dirty="0">
              <a:latin typeface="+mn-ea"/>
            </a:endParaRPr>
          </a:p>
          <a:p>
            <a:r>
              <a:rPr kumimoji="1" lang="en-US" altLang="ja-JP" sz="1050" dirty="0">
                <a:latin typeface="+mn-ea"/>
              </a:rPr>
              <a:t>1999</a:t>
            </a:r>
            <a:r>
              <a:rPr kumimoji="1" lang="ja-JP" altLang="en-US" sz="1050" dirty="0">
                <a:latin typeface="+mn-ea"/>
              </a:rPr>
              <a:t>年生まれ。東日本大震災発生当時、宮城県の東松島市立大曲小学校の小学</a:t>
            </a:r>
            <a:r>
              <a:rPr kumimoji="1" lang="en-US" altLang="ja-JP" sz="1050" dirty="0">
                <a:latin typeface="+mn-ea"/>
              </a:rPr>
              <a:t>5</a:t>
            </a:r>
            <a:r>
              <a:rPr kumimoji="1" lang="ja-JP" altLang="en-US" sz="1050" dirty="0">
                <a:latin typeface="+mn-ea"/>
              </a:rPr>
              <a:t>年生。震災から</a:t>
            </a:r>
            <a:r>
              <a:rPr kumimoji="1" lang="en-US" altLang="ja-JP" sz="1050" dirty="0">
                <a:latin typeface="+mn-ea"/>
              </a:rPr>
              <a:t>5</a:t>
            </a:r>
            <a:r>
              <a:rPr kumimoji="1" lang="ja-JP" altLang="en-US" sz="1050" dirty="0">
                <a:latin typeface="+mn-ea"/>
              </a:rPr>
              <a:t>年後に出版した「</a:t>
            </a:r>
            <a:r>
              <a:rPr kumimoji="1" lang="en-US" altLang="ja-JP" sz="1050" dirty="0">
                <a:latin typeface="+mn-ea"/>
              </a:rPr>
              <a:t>16</a:t>
            </a:r>
            <a:r>
              <a:rPr kumimoji="1" lang="ja-JP" altLang="en-US" sz="1050" dirty="0">
                <a:latin typeface="+mn-ea"/>
              </a:rPr>
              <a:t>歳の語り部」の著者の</a:t>
            </a:r>
            <a:r>
              <a:rPr kumimoji="1" lang="en-US" altLang="ja-JP" sz="1050" dirty="0">
                <a:latin typeface="+mn-ea"/>
              </a:rPr>
              <a:t>1</a:t>
            </a:r>
            <a:r>
              <a:rPr kumimoji="1" lang="ja-JP" altLang="en-US" sz="1050" dirty="0">
                <a:latin typeface="+mn-ea"/>
              </a:rPr>
              <a:t>人。現在は大学で災害社会学を学ぶ傍ら、被災地など各地で語り部活動を行っている。</a:t>
            </a:r>
          </a:p>
        </p:txBody>
      </p:sp>
      <p:sp>
        <p:nvSpPr>
          <p:cNvPr id="26" name="テキスト ボックス 25">
            <a:extLst>
              <a:ext uri="{FF2B5EF4-FFF2-40B4-BE49-F238E27FC236}">
                <a16:creationId xmlns:a16="http://schemas.microsoft.com/office/drawing/2014/main" id="{1D2FB995-29FA-4B87-9477-46C9758E1740}"/>
              </a:ext>
            </a:extLst>
          </p:cNvPr>
          <p:cNvSpPr txBox="1"/>
          <p:nvPr/>
        </p:nvSpPr>
        <p:spPr>
          <a:xfrm>
            <a:off x="4443047" y="338082"/>
            <a:ext cx="2369968" cy="1708160"/>
          </a:xfrm>
          <a:prstGeom prst="rect">
            <a:avLst/>
          </a:prstGeom>
          <a:noFill/>
        </p:spPr>
        <p:txBody>
          <a:bodyPr wrap="square" rtlCol="0">
            <a:spAutoFit/>
          </a:bodyPr>
          <a:lstStyle/>
          <a:p>
            <a:r>
              <a:rPr kumimoji="1" lang="ja-JP" altLang="en-US" sz="1050" b="1" dirty="0">
                <a:latin typeface="+mn-ea"/>
              </a:rPr>
              <a:t>榊原　昌宏</a:t>
            </a:r>
            <a:endParaRPr kumimoji="1" lang="en-US" altLang="ja-JP" sz="1050" b="1" dirty="0">
              <a:latin typeface="+mn-ea"/>
            </a:endParaRPr>
          </a:p>
          <a:p>
            <a:r>
              <a:rPr kumimoji="1" lang="ja-JP" altLang="en-US" sz="1050" dirty="0">
                <a:latin typeface="+mn-ea"/>
              </a:rPr>
              <a:t>株式会社</a:t>
            </a:r>
            <a:r>
              <a:rPr kumimoji="1" lang="ja-JP" altLang="en-US" sz="1050">
                <a:latin typeface="+mn-ea"/>
              </a:rPr>
              <a:t>谷地保険事務所 代表取締役</a:t>
            </a:r>
            <a:endParaRPr kumimoji="1" lang="en-US" altLang="zh-TW" sz="1050" dirty="0">
              <a:latin typeface="+mn-ea"/>
            </a:endParaRPr>
          </a:p>
          <a:p>
            <a:endParaRPr kumimoji="1" lang="en-US" altLang="zh-TW" sz="1050" dirty="0">
              <a:latin typeface="+mn-ea"/>
            </a:endParaRPr>
          </a:p>
          <a:p>
            <a:r>
              <a:rPr kumimoji="1" lang="ja-JP" altLang="en-US" sz="1050" dirty="0">
                <a:latin typeface="+mn-ea"/>
              </a:rPr>
              <a:t>岩手県陸前高田市出身。小中高と地元の学校を経て、仙台市内の大学に進学。</a:t>
            </a:r>
            <a:r>
              <a:rPr kumimoji="1" lang="en-US" altLang="ja-JP" sz="1050" dirty="0">
                <a:latin typeface="+mn-ea"/>
              </a:rPr>
              <a:t>1989</a:t>
            </a:r>
            <a:r>
              <a:rPr kumimoji="1" lang="ja-JP" altLang="en-US" sz="1050" dirty="0">
                <a:latin typeface="+mn-ea"/>
              </a:rPr>
              <a:t>年、個人代理店に就職。創業者の死や東日本大震災の被害を乗り越え、</a:t>
            </a:r>
            <a:r>
              <a:rPr kumimoji="1" lang="en-US" altLang="ja-JP" sz="1050" dirty="0">
                <a:latin typeface="+mn-ea"/>
              </a:rPr>
              <a:t>2011</a:t>
            </a:r>
            <a:r>
              <a:rPr kumimoji="1" lang="ja-JP" altLang="en-US" sz="1050" dirty="0">
                <a:latin typeface="+mn-ea"/>
              </a:rPr>
              <a:t>年</a:t>
            </a:r>
            <a:r>
              <a:rPr kumimoji="1" lang="en-US" altLang="ja-JP" sz="1050" dirty="0">
                <a:latin typeface="+mn-ea"/>
              </a:rPr>
              <a:t>9</a:t>
            </a:r>
            <a:r>
              <a:rPr kumimoji="1" lang="ja-JP" altLang="en-US" sz="1050" dirty="0">
                <a:latin typeface="+mn-ea"/>
              </a:rPr>
              <a:t>月</a:t>
            </a:r>
            <a:r>
              <a:rPr kumimoji="1" lang="en-US" altLang="ja-JP" sz="1050" dirty="0">
                <a:latin typeface="+mn-ea"/>
              </a:rPr>
              <a:t>29</a:t>
            </a:r>
            <a:r>
              <a:rPr kumimoji="1" lang="ja-JP" altLang="en-US" sz="1050" dirty="0">
                <a:latin typeface="+mn-ea"/>
              </a:rPr>
              <a:t>日に個人代理店から法人代理店へと改め、代表として再出発した。</a:t>
            </a:r>
            <a:endParaRPr kumimoji="1" lang="en-US" altLang="ja-JP" sz="1050" dirty="0">
              <a:latin typeface="+mn-ea"/>
            </a:endParaRPr>
          </a:p>
        </p:txBody>
      </p:sp>
      <p:pic>
        <p:nvPicPr>
          <p:cNvPr id="28" name="Picture 2" descr="榊原昌宏">
            <a:extLst>
              <a:ext uri="{FF2B5EF4-FFF2-40B4-BE49-F238E27FC236}">
                <a16:creationId xmlns:a16="http://schemas.microsoft.com/office/drawing/2014/main" id="{35FC454B-0ECF-467A-96F5-26578E8425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241" r="14160" b="32717"/>
          <a:stretch/>
        </p:blipFill>
        <p:spPr bwMode="auto">
          <a:xfrm>
            <a:off x="3373254" y="338082"/>
            <a:ext cx="1069792" cy="1290935"/>
          </a:xfrm>
          <a:prstGeom prst="rect">
            <a:avLst/>
          </a:prstGeom>
          <a:noFill/>
          <a:extLst>
            <a:ext uri="{909E8E84-426E-40DD-AFC4-6F175D3DCCD1}">
              <a14:hiddenFill xmlns:a14="http://schemas.microsoft.com/office/drawing/2010/main">
                <a:solidFill>
                  <a:srgbClr val="FFFFFF"/>
                </a:solidFill>
              </a14:hiddenFill>
            </a:ext>
          </a:extLst>
        </p:spPr>
      </p:pic>
      <p:pic>
        <p:nvPicPr>
          <p:cNvPr id="31" name="図 30">
            <a:extLst>
              <a:ext uri="{FF2B5EF4-FFF2-40B4-BE49-F238E27FC236}">
                <a16:creationId xmlns:a16="http://schemas.microsoft.com/office/drawing/2014/main" id="{ACCBED21-529D-4697-9800-4C8DBEE50123}"/>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t="5134" b="19915"/>
          <a:stretch/>
        </p:blipFill>
        <p:spPr>
          <a:xfrm>
            <a:off x="87134" y="338082"/>
            <a:ext cx="1027075" cy="1228425"/>
          </a:xfrm>
          <a:prstGeom prst="rect">
            <a:avLst/>
          </a:prstGeom>
        </p:spPr>
      </p:pic>
      <p:sp>
        <p:nvSpPr>
          <p:cNvPr id="14" name="テキスト ボックス 13">
            <a:extLst>
              <a:ext uri="{FF2B5EF4-FFF2-40B4-BE49-F238E27FC236}">
                <a16:creationId xmlns:a16="http://schemas.microsoft.com/office/drawing/2014/main" id="{DF1AF3EE-713B-43C8-85E5-AC02404776D6}"/>
              </a:ext>
            </a:extLst>
          </p:cNvPr>
          <p:cNvSpPr txBox="1"/>
          <p:nvPr/>
        </p:nvSpPr>
        <p:spPr>
          <a:xfrm>
            <a:off x="1093231" y="2735697"/>
            <a:ext cx="5403752" cy="1061829"/>
          </a:xfrm>
          <a:prstGeom prst="rect">
            <a:avLst/>
          </a:prstGeom>
          <a:noFill/>
        </p:spPr>
        <p:txBody>
          <a:bodyPr wrap="square" rtlCol="0">
            <a:spAutoFit/>
          </a:bodyPr>
          <a:lstStyle/>
          <a:p>
            <a:r>
              <a:rPr kumimoji="1" lang="ja-JP" altLang="en-US" sz="1050" b="1" dirty="0">
                <a:latin typeface="+mn-ea"/>
              </a:rPr>
              <a:t>笠間　亜紀子</a:t>
            </a:r>
          </a:p>
          <a:p>
            <a:r>
              <a:rPr kumimoji="1" lang="ja-JP" altLang="en-US" sz="1050" dirty="0">
                <a:latin typeface="+mn-ea"/>
              </a:rPr>
              <a:t>読売新聞 くらし</a:t>
            </a:r>
            <a:r>
              <a:rPr kumimoji="1" lang="en-US" altLang="ja-JP" sz="1050" dirty="0">
                <a:latin typeface="+mn-ea"/>
              </a:rPr>
              <a:t>×</a:t>
            </a:r>
            <a:r>
              <a:rPr kumimoji="1" lang="ja-JP" altLang="en-US" sz="1050" dirty="0">
                <a:latin typeface="+mn-ea"/>
              </a:rPr>
              <a:t>防災メディア「防災ニッポン」編集長</a:t>
            </a:r>
          </a:p>
          <a:p>
            <a:r>
              <a:rPr kumimoji="1" lang="ja-JP" altLang="en-US" sz="1050" dirty="0">
                <a:latin typeface="+mn-ea"/>
              </a:rPr>
              <a:t>読売新聞社入社後、山形支局、生活部、社会部、読売ウイークリー副編集長、編集局管理部次長、専門委員（ジェンダー担当、両立支援担当）などを経て</a:t>
            </a:r>
            <a:r>
              <a:rPr kumimoji="1" lang="en-US" altLang="ja-JP" sz="1050" dirty="0">
                <a:latin typeface="+mn-ea"/>
              </a:rPr>
              <a:t>2020</a:t>
            </a:r>
            <a:r>
              <a:rPr kumimoji="1" lang="ja-JP" altLang="en-US" sz="1050" dirty="0">
                <a:latin typeface="+mn-ea"/>
              </a:rPr>
              <a:t>年</a:t>
            </a:r>
            <a:r>
              <a:rPr kumimoji="1" lang="en-US" altLang="ja-JP" sz="1050" dirty="0">
                <a:latin typeface="+mn-ea"/>
              </a:rPr>
              <a:t>6</a:t>
            </a:r>
            <a:r>
              <a:rPr kumimoji="1" lang="ja-JP" altLang="en-US" sz="1050" dirty="0">
                <a:latin typeface="+mn-ea"/>
              </a:rPr>
              <a:t>月から現職。「防災ニッポン」を</a:t>
            </a:r>
            <a:r>
              <a:rPr kumimoji="1" lang="en-US" altLang="ja-JP" sz="1050" dirty="0">
                <a:latin typeface="+mn-ea"/>
              </a:rPr>
              <a:t>2020</a:t>
            </a:r>
            <a:r>
              <a:rPr kumimoji="1" lang="ja-JP" altLang="en-US" sz="1050" dirty="0">
                <a:latin typeface="+mn-ea"/>
              </a:rPr>
              <a:t>年</a:t>
            </a:r>
            <a:r>
              <a:rPr kumimoji="1" lang="en-US" altLang="ja-JP" sz="1050" dirty="0">
                <a:latin typeface="+mn-ea"/>
              </a:rPr>
              <a:t>9</a:t>
            </a:r>
            <a:r>
              <a:rPr kumimoji="1" lang="ja-JP" altLang="en-US" sz="1050" dirty="0">
                <a:latin typeface="+mn-ea"/>
              </a:rPr>
              <a:t>月</a:t>
            </a:r>
            <a:r>
              <a:rPr kumimoji="1" lang="en-US" altLang="ja-JP" sz="1050" dirty="0">
                <a:latin typeface="+mn-ea"/>
              </a:rPr>
              <a:t>1</a:t>
            </a:r>
            <a:r>
              <a:rPr kumimoji="1" lang="ja-JP" altLang="en-US" sz="1050" dirty="0">
                <a:latin typeface="+mn-ea"/>
              </a:rPr>
              <a:t>日に開設した。取材・取材支援等で幅広くかかわった業務経験のほか、生活者の視点から防災に取り組んでいる。</a:t>
            </a:r>
          </a:p>
        </p:txBody>
      </p:sp>
      <p:sp>
        <p:nvSpPr>
          <p:cNvPr id="15" name="テキスト ボックス 14">
            <a:extLst>
              <a:ext uri="{FF2B5EF4-FFF2-40B4-BE49-F238E27FC236}">
                <a16:creationId xmlns:a16="http://schemas.microsoft.com/office/drawing/2014/main" id="{73CA52B2-0FCA-46C4-A894-AC68D087FFDE}"/>
              </a:ext>
            </a:extLst>
          </p:cNvPr>
          <p:cNvSpPr txBox="1"/>
          <p:nvPr/>
        </p:nvSpPr>
        <p:spPr>
          <a:xfrm>
            <a:off x="4361701" y="6151228"/>
            <a:ext cx="2439860" cy="2516073"/>
          </a:xfrm>
          <a:prstGeom prst="rect">
            <a:avLst/>
          </a:prstGeom>
          <a:noFill/>
        </p:spPr>
        <p:txBody>
          <a:bodyPr wrap="square" rtlCol="0">
            <a:spAutoFit/>
          </a:bodyPr>
          <a:lstStyle/>
          <a:p>
            <a:r>
              <a:rPr kumimoji="1" lang="ja-JP" altLang="en-US" sz="1050" b="1" dirty="0">
                <a:latin typeface="+mn-ea"/>
              </a:rPr>
              <a:t>広瀬　伸一</a:t>
            </a:r>
            <a:endParaRPr kumimoji="1" lang="en-US" altLang="ja-JP" sz="1050" b="1" dirty="0">
              <a:latin typeface="+mn-ea"/>
            </a:endParaRPr>
          </a:p>
          <a:p>
            <a:r>
              <a:rPr kumimoji="1" lang="ja-JP" altLang="en-US" sz="1050" dirty="0">
                <a:latin typeface="+mn-ea"/>
              </a:rPr>
              <a:t>一般社団法人 日本損害保険協会 会長（東京海上日動火災保険社長）</a:t>
            </a:r>
          </a:p>
          <a:p>
            <a:r>
              <a:rPr kumimoji="1" lang="en-US" altLang="ja-JP" sz="1050" dirty="0">
                <a:latin typeface="+mn-ea"/>
              </a:rPr>
              <a:t>1982</a:t>
            </a:r>
            <a:r>
              <a:rPr kumimoji="1" lang="ja-JP" altLang="en-US" sz="1050" dirty="0">
                <a:latin typeface="+mn-ea"/>
              </a:rPr>
              <a:t>年東京海上火災保険（現・東京海上日動火災保険）入社。</a:t>
            </a:r>
            <a:r>
              <a:rPr kumimoji="1" lang="en-US" altLang="ja-JP" sz="1050" dirty="0">
                <a:latin typeface="+mn-ea"/>
              </a:rPr>
              <a:t>2006</a:t>
            </a:r>
            <a:r>
              <a:rPr kumimoji="1" lang="ja-JP" altLang="en-US" sz="1050" dirty="0">
                <a:latin typeface="+mn-ea"/>
              </a:rPr>
              <a:t>年には抜本改革推進部部長としてシステム改革を担当し、業務プロセスの革新を進めた。東京海上日動あんしん生命社長、東京海上ホールディングス専務を経て、</a:t>
            </a:r>
            <a:r>
              <a:rPr kumimoji="1" lang="en-US" altLang="ja-JP" sz="1050" dirty="0">
                <a:latin typeface="+mn-ea"/>
              </a:rPr>
              <a:t>19</a:t>
            </a:r>
            <a:r>
              <a:rPr kumimoji="1" lang="ja-JP" altLang="en-US" sz="1050" dirty="0">
                <a:latin typeface="+mn-ea"/>
              </a:rPr>
              <a:t>年</a:t>
            </a:r>
            <a:r>
              <a:rPr kumimoji="1" lang="en-US" altLang="ja-JP" sz="1050" dirty="0">
                <a:latin typeface="+mn-ea"/>
              </a:rPr>
              <a:t>4</a:t>
            </a:r>
            <a:r>
              <a:rPr kumimoji="1" lang="ja-JP" altLang="en-US" sz="1050" dirty="0">
                <a:latin typeface="+mn-ea"/>
              </a:rPr>
              <a:t>月東京海上日動火災保険の社長に就任。</a:t>
            </a:r>
            <a:r>
              <a:rPr kumimoji="1" lang="en-US" altLang="ja-JP" sz="1050" dirty="0">
                <a:latin typeface="+mn-ea"/>
              </a:rPr>
              <a:t>20</a:t>
            </a:r>
            <a:r>
              <a:rPr kumimoji="1" lang="ja-JP" altLang="en-US" sz="1050" dirty="0">
                <a:latin typeface="+mn-ea"/>
              </a:rPr>
              <a:t>年</a:t>
            </a:r>
            <a:r>
              <a:rPr kumimoji="1" lang="en-US" altLang="ja-JP" sz="1050" dirty="0">
                <a:latin typeface="+mn-ea"/>
              </a:rPr>
              <a:t>6</a:t>
            </a:r>
            <a:r>
              <a:rPr kumimoji="1" lang="ja-JP" altLang="en-US" sz="1050" dirty="0">
                <a:latin typeface="+mn-ea"/>
              </a:rPr>
              <a:t>月から損害保険協会会長を兼任。激甚化・多発化する自然災害に対し、保険金の迅速な支払いに向けた業界共同の取組みなどを推し進めている。</a:t>
            </a:r>
          </a:p>
        </p:txBody>
      </p:sp>
      <p:pic>
        <p:nvPicPr>
          <p:cNvPr id="18" name="図 17">
            <a:extLst>
              <a:ext uri="{FF2B5EF4-FFF2-40B4-BE49-F238E27FC236}">
                <a16:creationId xmlns:a16="http://schemas.microsoft.com/office/drawing/2014/main" id="{0A0C15E0-B447-49C7-AF06-5191C0DE8973}"/>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l="12452" t="11126" r="12450" b="14255"/>
          <a:stretch/>
        </p:blipFill>
        <p:spPr>
          <a:xfrm>
            <a:off x="114376" y="2682325"/>
            <a:ext cx="924162" cy="1115201"/>
          </a:xfrm>
          <a:prstGeom prst="rect">
            <a:avLst/>
          </a:prstGeom>
        </p:spPr>
      </p:pic>
      <p:pic>
        <p:nvPicPr>
          <p:cNvPr id="20" name="図 19" descr="スーツを着た男性&#10;&#10;自動的に生成された説明">
            <a:extLst>
              <a:ext uri="{FF2B5EF4-FFF2-40B4-BE49-F238E27FC236}">
                <a16:creationId xmlns:a16="http://schemas.microsoft.com/office/drawing/2014/main" id="{A87A4590-C6E7-4CCF-A3C9-E77E8E63AACD}"/>
              </a:ext>
            </a:extLst>
          </p:cNvPr>
          <p:cNvPicPr>
            <a:picLocks noChangeAspect="1"/>
          </p:cNvPicPr>
          <p:nvPr/>
        </p:nvPicPr>
        <p:blipFill rotWithShape="1">
          <a:blip r:embed="rId5" cstate="hqprint">
            <a:extLst>
              <a:ext uri="{28A0092B-C50C-407E-A947-70E740481C1C}">
                <a14:useLocalDpi xmlns:a14="http://schemas.microsoft.com/office/drawing/2010/main" val="0"/>
              </a:ext>
            </a:extLst>
          </a:blip>
          <a:srcRect l="17333" r="18208" b="14057"/>
          <a:stretch/>
        </p:blipFill>
        <p:spPr>
          <a:xfrm>
            <a:off x="3394211" y="6210232"/>
            <a:ext cx="966856" cy="1254730"/>
          </a:xfrm>
          <a:prstGeom prst="rect">
            <a:avLst/>
          </a:prstGeom>
        </p:spPr>
      </p:pic>
      <p:sp>
        <p:nvSpPr>
          <p:cNvPr id="24" name="テキスト ボックス 23">
            <a:extLst>
              <a:ext uri="{FF2B5EF4-FFF2-40B4-BE49-F238E27FC236}">
                <a16:creationId xmlns:a16="http://schemas.microsoft.com/office/drawing/2014/main" id="{9ABAD906-4478-429D-9135-55AA8E89976A}"/>
              </a:ext>
            </a:extLst>
          </p:cNvPr>
          <p:cNvSpPr txBox="1"/>
          <p:nvPr/>
        </p:nvSpPr>
        <p:spPr>
          <a:xfrm>
            <a:off x="0" y="2185725"/>
            <a:ext cx="2552700" cy="276999"/>
          </a:xfrm>
          <a:prstGeom prst="rect">
            <a:avLst/>
          </a:prstGeom>
          <a:solidFill>
            <a:schemeClr val="tx1"/>
          </a:solidFill>
        </p:spPr>
        <p:txBody>
          <a:bodyPr wrap="square" rtlCol="0">
            <a:spAutoFit/>
          </a:bodyPr>
          <a:lstStyle/>
          <a:p>
            <a:pPr algn="ctr"/>
            <a:r>
              <a:rPr kumimoji="1" lang="ja-JP" altLang="en-US" sz="1200" b="1" dirty="0">
                <a:solidFill>
                  <a:schemeClr val="bg1"/>
                </a:solidFill>
                <a:latin typeface="+mn-ea"/>
              </a:rPr>
              <a:t>パネルディスカッション出演者</a:t>
            </a:r>
          </a:p>
        </p:txBody>
      </p:sp>
      <p:pic>
        <p:nvPicPr>
          <p:cNvPr id="27" name="図 26">
            <a:extLst>
              <a:ext uri="{FF2B5EF4-FFF2-40B4-BE49-F238E27FC236}">
                <a16:creationId xmlns:a16="http://schemas.microsoft.com/office/drawing/2014/main" id="{AAFC1523-38BD-4F13-9162-775A29E72C2D}"/>
              </a:ext>
            </a:extLst>
          </p:cNvPr>
          <p:cNvPicPr>
            <a:picLocks noChangeAspect="1"/>
          </p:cNvPicPr>
          <p:nvPr/>
        </p:nvPicPr>
        <p:blipFill rotWithShape="1">
          <a:blip r:embed="rId6">
            <a:extLst>
              <a:ext uri="{28A0092B-C50C-407E-A947-70E740481C1C}">
                <a14:useLocalDpi xmlns:a14="http://schemas.microsoft.com/office/drawing/2010/main" val="0"/>
              </a:ext>
            </a:extLst>
          </a:blip>
          <a:srcRect l="16098" t="5951" r="5172" b="32713"/>
          <a:stretch/>
        </p:blipFill>
        <p:spPr>
          <a:xfrm>
            <a:off x="42078" y="6151228"/>
            <a:ext cx="966857" cy="1195746"/>
          </a:xfrm>
          <a:prstGeom prst="rect">
            <a:avLst/>
          </a:prstGeom>
        </p:spPr>
      </p:pic>
      <p:sp>
        <p:nvSpPr>
          <p:cNvPr id="29" name="テキスト ボックス 28">
            <a:extLst>
              <a:ext uri="{FF2B5EF4-FFF2-40B4-BE49-F238E27FC236}">
                <a16:creationId xmlns:a16="http://schemas.microsoft.com/office/drawing/2014/main" id="{FEB18EB7-DCBA-4C10-93E8-130287207934}"/>
              </a:ext>
            </a:extLst>
          </p:cNvPr>
          <p:cNvSpPr txBox="1"/>
          <p:nvPr/>
        </p:nvSpPr>
        <p:spPr>
          <a:xfrm>
            <a:off x="945436" y="6136532"/>
            <a:ext cx="2569290" cy="3016210"/>
          </a:xfrm>
          <a:prstGeom prst="rect">
            <a:avLst/>
          </a:prstGeom>
          <a:noFill/>
        </p:spPr>
        <p:txBody>
          <a:bodyPr wrap="square" rtlCol="0">
            <a:spAutoFit/>
          </a:bodyPr>
          <a:lstStyle/>
          <a:p>
            <a:pPr>
              <a:lnSpc>
                <a:spcPts val="1200"/>
              </a:lnSpc>
            </a:pPr>
            <a:r>
              <a:rPr kumimoji="1" lang="ja-JP" altLang="en-US" sz="1050" b="1" dirty="0">
                <a:latin typeface="+mn-ea"/>
              </a:rPr>
              <a:t>かもん　</a:t>
            </a:r>
            <a:r>
              <a:rPr kumimoji="1" lang="ja-JP" altLang="en-US" sz="1050" b="1" dirty="0" err="1">
                <a:latin typeface="+mn-ea"/>
              </a:rPr>
              <a:t>まゆ</a:t>
            </a:r>
            <a:endParaRPr kumimoji="1" lang="en-US" altLang="ja-JP" sz="1050" b="1" dirty="0">
              <a:latin typeface="+mn-ea"/>
            </a:endParaRPr>
          </a:p>
          <a:p>
            <a:pPr>
              <a:lnSpc>
                <a:spcPts val="1200"/>
              </a:lnSpc>
            </a:pPr>
            <a:r>
              <a:rPr kumimoji="1" lang="ja-JP" altLang="en-US" sz="1050" dirty="0">
                <a:latin typeface="+mn-ea"/>
              </a:rPr>
              <a:t>一般社団法人スマートサプライビジョン特別講師、防災ママカフェ</a:t>
            </a:r>
            <a:r>
              <a:rPr kumimoji="1" lang="en-US" altLang="ja-JP" sz="1050" dirty="0">
                <a:latin typeface="+mn-ea"/>
              </a:rPr>
              <a:t>®</a:t>
            </a:r>
            <a:r>
              <a:rPr kumimoji="1" lang="ja-JP" altLang="en-US" sz="1050" dirty="0">
                <a:latin typeface="+mn-ea"/>
              </a:rPr>
              <a:t>主宰</a:t>
            </a:r>
            <a:endParaRPr kumimoji="1" lang="en-US" altLang="ja-JP" sz="1050" dirty="0">
              <a:latin typeface="+mn-ea"/>
            </a:endParaRPr>
          </a:p>
          <a:p>
            <a:pPr>
              <a:lnSpc>
                <a:spcPts val="1200"/>
              </a:lnSpc>
            </a:pPr>
            <a:r>
              <a:rPr kumimoji="1" lang="ja-JP" altLang="en-US" sz="1050" dirty="0">
                <a:latin typeface="+mn-ea"/>
              </a:rPr>
              <a:t>被災地のママと子どもたちへの物資支援を機に、ママのための防災ブックを企画制作。「ママが知れば、備えれば、守れるいのち、変えられる未来がある」を合言葉に、被災地のリアルと生き残るための知恵を誰にでも分かりやすく心に響く「ママ語」で伝える防災講座「防災ママカフェ</a:t>
            </a:r>
            <a:r>
              <a:rPr kumimoji="1" lang="en-US" altLang="ja-JP" sz="1050" dirty="0">
                <a:latin typeface="+mn-ea"/>
              </a:rPr>
              <a:t>®</a:t>
            </a:r>
            <a:r>
              <a:rPr kumimoji="1" lang="ja-JP" altLang="en-US" sz="1050" dirty="0">
                <a:latin typeface="+mn-ea"/>
              </a:rPr>
              <a:t>」を全国で展開。“行列が出来る”“キャンセル待ち続出”“ママが本気になる”と話題に。口コミだけで全国</a:t>
            </a:r>
            <a:r>
              <a:rPr kumimoji="1" lang="en-US" altLang="ja-JP" sz="1050" dirty="0">
                <a:latin typeface="+mn-ea"/>
              </a:rPr>
              <a:t>300</a:t>
            </a:r>
            <a:r>
              <a:rPr kumimoji="1" lang="ja-JP" altLang="en-US" sz="1050" dirty="0">
                <a:latin typeface="+mn-ea"/>
              </a:rPr>
              <a:t>ヵ所以上、</a:t>
            </a:r>
            <a:r>
              <a:rPr kumimoji="1" lang="en-US" altLang="ja-JP" sz="1050" dirty="0">
                <a:latin typeface="+mn-ea"/>
              </a:rPr>
              <a:t>2</a:t>
            </a:r>
            <a:r>
              <a:rPr kumimoji="1" lang="ja-JP" altLang="en-US" sz="1050" dirty="0">
                <a:latin typeface="+mn-ea"/>
              </a:rPr>
              <a:t>万人を超える人が参加。受講をきっかけに出来たママの自主防災団体は</a:t>
            </a:r>
            <a:r>
              <a:rPr kumimoji="1" lang="en-US" altLang="ja-JP" sz="1050" dirty="0">
                <a:latin typeface="+mn-ea"/>
              </a:rPr>
              <a:t>50</a:t>
            </a:r>
            <a:r>
              <a:rPr kumimoji="1" lang="ja-JP" altLang="en-US" sz="1050" dirty="0">
                <a:latin typeface="+mn-ea"/>
              </a:rPr>
              <a:t>を超え、地域で活躍する認定ママ講師「備災ママスターズ」も育成。メディア取材出演多数。</a:t>
            </a:r>
          </a:p>
        </p:txBody>
      </p:sp>
      <p:sp>
        <p:nvSpPr>
          <p:cNvPr id="30" name="テキスト ボックス 29">
            <a:extLst>
              <a:ext uri="{FF2B5EF4-FFF2-40B4-BE49-F238E27FC236}">
                <a16:creationId xmlns:a16="http://schemas.microsoft.com/office/drawing/2014/main" id="{1EC41BFD-CF40-47E6-BD83-EA792460F4BD}"/>
              </a:ext>
            </a:extLst>
          </p:cNvPr>
          <p:cNvSpPr txBox="1"/>
          <p:nvPr/>
        </p:nvSpPr>
        <p:spPr>
          <a:xfrm>
            <a:off x="4288344" y="3973249"/>
            <a:ext cx="2675433" cy="2192908"/>
          </a:xfrm>
          <a:prstGeom prst="rect">
            <a:avLst/>
          </a:prstGeom>
          <a:noFill/>
        </p:spPr>
        <p:txBody>
          <a:bodyPr wrap="square" rtlCol="0">
            <a:spAutoFit/>
          </a:bodyPr>
          <a:lstStyle/>
          <a:p>
            <a:r>
              <a:rPr kumimoji="1" lang="ja-JP" altLang="en-US" sz="1050" b="1" dirty="0">
                <a:latin typeface="+mn-ea"/>
              </a:rPr>
              <a:t>中尾　晃史</a:t>
            </a:r>
          </a:p>
          <a:p>
            <a:r>
              <a:rPr kumimoji="1" lang="ja-JP" altLang="en-US" sz="1050" dirty="0">
                <a:latin typeface="+mn-ea"/>
              </a:rPr>
              <a:t>内閣府 政策統括官（防災担当）付 参事官（普及啓発・連携担当）</a:t>
            </a:r>
          </a:p>
          <a:p>
            <a:r>
              <a:rPr kumimoji="1" lang="en-US" altLang="ja-JP" sz="1050" dirty="0">
                <a:latin typeface="+mn-ea"/>
              </a:rPr>
              <a:t>1996</a:t>
            </a:r>
            <a:r>
              <a:rPr kumimoji="1" lang="ja-JP" altLang="en-US" sz="1050" dirty="0">
                <a:latin typeface="+mn-ea"/>
              </a:rPr>
              <a:t>年建設省入省。国土交通省の重点政策、建設産業政策、ＵＲや住宅金融支援機構など独立行政法人政策等の企画・立案のほか、防災関係では、国土庁や復興庁にて、被災者の生活再建や地域の復旧・復興等の政策を担当。ほかにも九州地方整備局にてダムや道路の整備推進、奈良県庁にて地域のまちづくりや地方創生を担当するなど幅広い政策分野に携わっている。</a:t>
            </a:r>
          </a:p>
        </p:txBody>
      </p:sp>
      <p:sp>
        <p:nvSpPr>
          <p:cNvPr id="33" name="テキスト ボックス 32">
            <a:extLst>
              <a:ext uri="{FF2B5EF4-FFF2-40B4-BE49-F238E27FC236}">
                <a16:creationId xmlns:a16="http://schemas.microsoft.com/office/drawing/2014/main" id="{F8096BD5-9F6C-4EEB-9D79-BEEFD01FFFB1}"/>
              </a:ext>
            </a:extLst>
          </p:cNvPr>
          <p:cNvSpPr txBox="1"/>
          <p:nvPr/>
        </p:nvSpPr>
        <p:spPr>
          <a:xfrm>
            <a:off x="1043132" y="3971444"/>
            <a:ext cx="2318669" cy="2031325"/>
          </a:xfrm>
          <a:prstGeom prst="rect">
            <a:avLst/>
          </a:prstGeom>
          <a:noFill/>
        </p:spPr>
        <p:txBody>
          <a:bodyPr wrap="square" rtlCol="0">
            <a:spAutoFit/>
          </a:bodyPr>
          <a:lstStyle/>
          <a:p>
            <a:r>
              <a:rPr kumimoji="1" lang="ja-JP" altLang="en-US" sz="1050" b="1" dirty="0">
                <a:latin typeface="+mn-ea"/>
              </a:rPr>
              <a:t>武田　真一</a:t>
            </a:r>
          </a:p>
          <a:p>
            <a:r>
              <a:rPr lang="ja-JP" altLang="en-US" sz="1050" dirty="0">
                <a:latin typeface="+mn-ea"/>
              </a:rPr>
              <a:t>宮城教育大学 特任教授</a:t>
            </a:r>
            <a:endParaRPr lang="en-US" altLang="ja-JP" sz="1050" dirty="0">
              <a:latin typeface="+mn-ea"/>
            </a:endParaRPr>
          </a:p>
          <a:p>
            <a:r>
              <a:rPr lang="ja-JP" altLang="en-US" sz="1050" dirty="0">
                <a:latin typeface="+mn-ea"/>
              </a:rPr>
              <a:t>東日本大震災時に河北新報社報道部長。その後、編集局次長などを経て</a:t>
            </a:r>
            <a:r>
              <a:rPr lang="en-US" altLang="ja-JP" sz="1050" dirty="0">
                <a:latin typeface="+mn-ea"/>
              </a:rPr>
              <a:t>2016</a:t>
            </a:r>
            <a:r>
              <a:rPr lang="ja-JP" altLang="en-US" sz="1050" dirty="0">
                <a:latin typeface="+mn-ea"/>
              </a:rPr>
              <a:t>年４月新設の「防災・教育室」室長に就任。震災伝承と防災啓発のプロジェクトに取り組む。定年退職を機に、宮城教育大学の新設組織「</a:t>
            </a:r>
            <a:r>
              <a:rPr lang="en-US" altLang="ja-JP" sz="1050" dirty="0">
                <a:latin typeface="+mn-ea"/>
              </a:rPr>
              <a:t>311</a:t>
            </a:r>
            <a:r>
              <a:rPr lang="ja-JP" altLang="en-US" sz="1050" dirty="0">
                <a:latin typeface="+mn-ea"/>
              </a:rPr>
              <a:t>いのちを守る教育研修機構」担当の特任教授に着任。震災伝承連携組織「</a:t>
            </a:r>
            <a:r>
              <a:rPr lang="en-US" altLang="ja-JP" sz="1050" dirty="0">
                <a:latin typeface="+mn-ea"/>
              </a:rPr>
              <a:t>3.11</a:t>
            </a:r>
            <a:r>
              <a:rPr lang="ja-JP" altLang="en-US" sz="1050" dirty="0">
                <a:latin typeface="+mn-ea"/>
              </a:rPr>
              <a:t>メモリアルネットワーク」共同代表も務める。</a:t>
            </a:r>
            <a:endParaRPr kumimoji="1" lang="en-US" altLang="ja-JP" sz="1050" dirty="0">
              <a:latin typeface="+mn-ea"/>
            </a:endParaRPr>
          </a:p>
        </p:txBody>
      </p:sp>
      <p:pic>
        <p:nvPicPr>
          <p:cNvPr id="34" name="図 33">
            <a:extLst>
              <a:ext uri="{FF2B5EF4-FFF2-40B4-BE49-F238E27FC236}">
                <a16:creationId xmlns:a16="http://schemas.microsoft.com/office/drawing/2014/main" id="{67C78299-46DD-42A9-AB12-3895A3DC0E50}"/>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l="7992" t="5598" r="10606" b="24159"/>
          <a:stretch/>
        </p:blipFill>
        <p:spPr>
          <a:xfrm>
            <a:off x="42078" y="4055424"/>
            <a:ext cx="1001054" cy="1274095"/>
          </a:xfrm>
          <a:prstGeom prst="rect">
            <a:avLst/>
          </a:prstGeom>
        </p:spPr>
      </p:pic>
      <p:pic>
        <p:nvPicPr>
          <p:cNvPr id="35" name="図 34">
            <a:extLst>
              <a:ext uri="{FF2B5EF4-FFF2-40B4-BE49-F238E27FC236}">
                <a16:creationId xmlns:a16="http://schemas.microsoft.com/office/drawing/2014/main" id="{0B5E470E-2060-4942-873D-9BFDCC705C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60319" y="4055424"/>
            <a:ext cx="975965" cy="1290935"/>
          </a:xfrm>
          <a:prstGeom prst="rect">
            <a:avLst/>
          </a:prstGeom>
        </p:spPr>
      </p:pic>
      <p:sp>
        <p:nvSpPr>
          <p:cNvPr id="36" name="テキスト ボックス 35">
            <a:extLst>
              <a:ext uri="{FF2B5EF4-FFF2-40B4-BE49-F238E27FC236}">
                <a16:creationId xmlns:a16="http://schemas.microsoft.com/office/drawing/2014/main" id="{C2C18024-584D-4C07-B58B-5797D9451F6C}"/>
              </a:ext>
            </a:extLst>
          </p:cNvPr>
          <p:cNvSpPr txBox="1"/>
          <p:nvPr/>
        </p:nvSpPr>
        <p:spPr>
          <a:xfrm>
            <a:off x="0" y="2465223"/>
            <a:ext cx="2205512" cy="261610"/>
          </a:xfrm>
          <a:prstGeom prst="rect">
            <a:avLst/>
          </a:prstGeom>
          <a:noFill/>
        </p:spPr>
        <p:txBody>
          <a:bodyPr wrap="square" rtlCol="0">
            <a:spAutoFit/>
          </a:bodyPr>
          <a:lstStyle/>
          <a:p>
            <a:r>
              <a:rPr kumimoji="1" lang="ja-JP" altLang="en-US" sz="1100" b="1" dirty="0">
                <a:latin typeface="+mn-ea"/>
              </a:rPr>
              <a:t>＜コーディネーター＞</a:t>
            </a:r>
            <a:endParaRPr kumimoji="1" lang="ja-JP" altLang="en-US" sz="1100" dirty="0">
              <a:latin typeface="+mn-ea"/>
            </a:endParaRPr>
          </a:p>
        </p:txBody>
      </p:sp>
      <p:sp>
        <p:nvSpPr>
          <p:cNvPr id="37" name="テキスト ボックス 36">
            <a:extLst>
              <a:ext uri="{FF2B5EF4-FFF2-40B4-BE49-F238E27FC236}">
                <a16:creationId xmlns:a16="http://schemas.microsoft.com/office/drawing/2014/main" id="{32E59EBA-CAE7-44FE-91DB-95CC97D84BA9}"/>
              </a:ext>
            </a:extLst>
          </p:cNvPr>
          <p:cNvSpPr txBox="1"/>
          <p:nvPr/>
        </p:nvSpPr>
        <p:spPr>
          <a:xfrm>
            <a:off x="0" y="3837955"/>
            <a:ext cx="2205512" cy="261610"/>
          </a:xfrm>
          <a:prstGeom prst="rect">
            <a:avLst/>
          </a:prstGeom>
          <a:noFill/>
        </p:spPr>
        <p:txBody>
          <a:bodyPr wrap="square" rtlCol="0">
            <a:spAutoFit/>
          </a:bodyPr>
          <a:lstStyle/>
          <a:p>
            <a:r>
              <a:rPr kumimoji="1" lang="ja-JP" altLang="en-US" sz="1100" b="1" dirty="0">
                <a:latin typeface="+mn-ea"/>
              </a:rPr>
              <a:t>＜パネリスト＞</a:t>
            </a:r>
          </a:p>
        </p:txBody>
      </p:sp>
    </p:spTree>
    <p:extLst>
      <p:ext uri="{BB962C8B-B14F-4D97-AF65-F5344CB8AC3E}">
        <p14:creationId xmlns:p14="http://schemas.microsoft.com/office/powerpoint/2010/main" val="29335228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AD81905A4E2FA4FA7191C07DFAF16E0" ma:contentTypeVersion="" ma:contentTypeDescription="新しいドキュメントを作成します。" ma:contentTypeScope="" ma:versionID="4d6567fd135b8e16126cde4e6b83bc2a">
  <xsd:schema xmlns:xsd="http://www.w3.org/2001/XMLSchema" xmlns:xs="http://www.w3.org/2001/XMLSchema" xmlns:p="http://schemas.microsoft.com/office/2006/metadata/properties" xmlns:ns2="f555657f-e60c-421b-af68-7eacf39c4be2" targetNamespace="http://schemas.microsoft.com/office/2006/metadata/properties" ma:root="true" ma:fieldsID="32ac9e94db2baad1be1f9e023a173b00" ns2:_="">
    <xsd:import namespace="f555657f-e60c-421b-af68-7eacf39c4be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5657f-e60c-421b-af68-7eacf39c4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B31136-1205-4430-B91B-B3983234C7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5657f-e60c-421b-af68-7eacf39c4b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5EE7DD-3EA8-4F18-BAFC-62DAD853CC23}">
  <ds:schemaRefs>
    <ds:schemaRef ds:uri="http://schemas.microsoft.com/sharepoint/v3/contenttype/forms"/>
  </ds:schemaRefs>
</ds:datastoreItem>
</file>

<file path=customXml/itemProps3.xml><?xml version="1.0" encoding="utf-8"?>
<ds:datastoreItem xmlns:ds="http://schemas.openxmlformats.org/officeDocument/2006/customXml" ds:itemID="{E24C1115-E6E7-422B-A27E-6D7C8CE2D90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f555657f-e60c-421b-af68-7eacf39c4be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1472</Words>
  <Application>Microsoft Office PowerPoint</Application>
  <PresentationFormat>画面に合わせる (4:3)</PresentationFormat>
  <Paragraphs>63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新細明體</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2020-12-10T11:59:39Z</dcterms:created>
  <dcterms:modified xsi:type="dcterms:W3CDTF">2021-02-17T07:10:10Z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0x0101000AD81905A4E2FA4FA7191C07DFAF16E0</vt:lpwstr>
  </property>
</Properties>
</file>